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80" r:id="rId2"/>
    <p:sldId id="266" r:id="rId3"/>
    <p:sldId id="272" r:id="rId4"/>
    <p:sldId id="273" r:id="rId5"/>
    <p:sldId id="274" r:id="rId6"/>
    <p:sldId id="275" r:id="rId7"/>
    <p:sldId id="287" r:id="rId8"/>
    <p:sldId id="276" r:id="rId9"/>
    <p:sldId id="277" r:id="rId10"/>
    <p:sldId id="279" r:id="rId11"/>
    <p:sldId id="281" r:id="rId12"/>
    <p:sldId id="282" r:id="rId13"/>
    <p:sldId id="283" r:id="rId14"/>
    <p:sldId id="284" r:id="rId15"/>
    <p:sldId id="285" r:id="rId16"/>
    <p:sldId id="286" r:id="rId17"/>
    <p:sldId id="289" r:id="rId18"/>
    <p:sldId id="290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71" d="100"/>
          <a:sy n="71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83505C-DF22-4187-9F8E-EAA4E6B82654}" type="doc">
      <dgm:prSet loTypeId="urn:microsoft.com/office/officeart/2005/8/layout/hList1" loCatId="list" qsTypeId="urn:microsoft.com/office/officeart/2005/8/quickstyle/simple1#1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ACF96F-1E63-4812-BAF2-9E1C8EE3DE16}" type="pres">
      <dgm:prSet presAssocID="{FC83505C-DF22-4187-9F8E-EAA4E6B826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D336A4E-00DA-41C5-8E25-0EA3853AD534}" type="presOf" srcId="{FC83505C-DF22-4187-9F8E-EAA4E6B82654}" destId="{22ACF96F-1E63-4812-BAF2-9E1C8EE3DE16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C83505C-DF22-4187-9F8E-EAA4E6B82654}" type="doc">
      <dgm:prSet loTypeId="urn:microsoft.com/office/officeart/2005/8/layout/hList1" loCatId="list" qsTypeId="urn:microsoft.com/office/officeart/2005/8/quickstyle/simple1#20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ACF96F-1E63-4812-BAF2-9E1C8EE3DE16}" type="pres">
      <dgm:prSet presAssocID="{FC83505C-DF22-4187-9F8E-EAA4E6B826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BF23A6B-6A54-4A25-A811-260EED708B10}" type="presOf" srcId="{FC83505C-DF22-4187-9F8E-EAA4E6B82654}" destId="{22ACF96F-1E63-4812-BAF2-9E1C8EE3DE16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83505C-DF22-4187-9F8E-EAA4E6B82654}" type="doc">
      <dgm:prSet loTypeId="urn:microsoft.com/office/officeart/2005/8/layout/hList1" loCatId="list" qsTypeId="urn:microsoft.com/office/officeart/2005/8/quickstyle/simple1#1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ACF96F-1E63-4812-BAF2-9E1C8EE3DE16}" type="pres">
      <dgm:prSet presAssocID="{FC83505C-DF22-4187-9F8E-EAA4E6B826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4AE46F4-57C2-48BA-96FC-9EE8DE356222}" type="presOf" srcId="{FC83505C-DF22-4187-9F8E-EAA4E6B82654}" destId="{22ACF96F-1E63-4812-BAF2-9E1C8EE3DE16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83505C-DF22-4187-9F8E-EAA4E6B82654}" type="doc">
      <dgm:prSet loTypeId="urn:microsoft.com/office/officeart/2005/8/layout/hList1" loCatId="list" qsTypeId="urn:microsoft.com/office/officeart/2005/8/quickstyle/simple1#1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ACF96F-1E63-4812-BAF2-9E1C8EE3DE16}" type="pres">
      <dgm:prSet presAssocID="{FC83505C-DF22-4187-9F8E-EAA4E6B826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BF9F912-6D71-4F45-91C7-0469510456AD}" type="presOf" srcId="{FC83505C-DF22-4187-9F8E-EAA4E6B82654}" destId="{22ACF96F-1E63-4812-BAF2-9E1C8EE3DE16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83505C-DF22-4187-9F8E-EAA4E6B82654}" type="doc">
      <dgm:prSet loTypeId="urn:microsoft.com/office/officeart/2005/8/layout/hList1" loCatId="list" qsTypeId="urn:microsoft.com/office/officeart/2005/8/quickstyle/simple1#1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ACF96F-1E63-4812-BAF2-9E1C8EE3DE16}" type="pres">
      <dgm:prSet presAssocID="{FC83505C-DF22-4187-9F8E-EAA4E6B826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DE862BE-069C-4446-BD02-47F062AE2BF0}" type="presOf" srcId="{FC83505C-DF22-4187-9F8E-EAA4E6B82654}" destId="{22ACF96F-1E63-4812-BAF2-9E1C8EE3DE16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83505C-DF22-4187-9F8E-EAA4E6B82654}" type="doc">
      <dgm:prSet loTypeId="urn:microsoft.com/office/officeart/2005/8/layout/hList1" loCatId="list" qsTypeId="urn:microsoft.com/office/officeart/2005/8/quickstyle/simple1#1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ACF96F-1E63-4812-BAF2-9E1C8EE3DE16}" type="pres">
      <dgm:prSet presAssocID="{FC83505C-DF22-4187-9F8E-EAA4E6B826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8E4AA77-5773-4DD0-AA09-9EBA9CD4C343}" type="presOf" srcId="{FC83505C-DF22-4187-9F8E-EAA4E6B82654}" destId="{22ACF96F-1E63-4812-BAF2-9E1C8EE3DE16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83505C-DF22-4187-9F8E-EAA4E6B82654}" type="doc">
      <dgm:prSet loTypeId="urn:microsoft.com/office/officeart/2005/8/layout/hList1" loCatId="list" qsTypeId="urn:microsoft.com/office/officeart/2005/8/quickstyle/simple1#16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ACF96F-1E63-4812-BAF2-9E1C8EE3DE16}" type="pres">
      <dgm:prSet presAssocID="{FC83505C-DF22-4187-9F8E-EAA4E6B826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3A5E9BF-9F4A-45FC-939F-56E51B54422A}" type="presOf" srcId="{FC83505C-DF22-4187-9F8E-EAA4E6B82654}" destId="{22ACF96F-1E63-4812-BAF2-9E1C8EE3DE16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83505C-DF22-4187-9F8E-EAA4E6B82654}" type="doc">
      <dgm:prSet loTypeId="urn:microsoft.com/office/officeart/2005/8/layout/hList1" loCatId="list" qsTypeId="urn:microsoft.com/office/officeart/2005/8/quickstyle/simple1#17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ACF96F-1E63-4812-BAF2-9E1C8EE3DE16}" type="pres">
      <dgm:prSet presAssocID="{FC83505C-DF22-4187-9F8E-EAA4E6B826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DF6EA1E-87FC-4C6B-BB29-4B01C185D2D0}" type="presOf" srcId="{FC83505C-DF22-4187-9F8E-EAA4E6B82654}" destId="{22ACF96F-1E63-4812-BAF2-9E1C8EE3DE16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83505C-DF22-4187-9F8E-EAA4E6B82654}" type="doc">
      <dgm:prSet loTypeId="urn:microsoft.com/office/officeart/2005/8/layout/hList1" loCatId="list" qsTypeId="urn:microsoft.com/office/officeart/2005/8/quickstyle/simple1#18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ACF96F-1E63-4812-BAF2-9E1C8EE3DE16}" type="pres">
      <dgm:prSet presAssocID="{FC83505C-DF22-4187-9F8E-EAA4E6B826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C4E2B9F9-7247-40E8-99C1-A5E5D9F18688}" type="presOf" srcId="{FC83505C-DF22-4187-9F8E-EAA4E6B82654}" destId="{22ACF96F-1E63-4812-BAF2-9E1C8EE3DE16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83505C-DF22-4187-9F8E-EAA4E6B82654}" type="doc">
      <dgm:prSet loTypeId="urn:microsoft.com/office/officeart/2005/8/layout/hList1" loCatId="list" qsTypeId="urn:microsoft.com/office/officeart/2005/8/quickstyle/simple1#19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ACF96F-1E63-4812-BAF2-9E1C8EE3DE16}" type="pres">
      <dgm:prSet presAssocID="{FC83505C-DF22-4187-9F8E-EAA4E6B826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60AC1DC-BC0B-4E32-BD2E-CBCB4F6D5784}" type="presOf" srcId="{FC83505C-DF22-4187-9F8E-EAA4E6B82654}" destId="{22ACF96F-1E63-4812-BAF2-9E1C8EE3DE16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2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1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B39C9D-315D-4268-999F-F250EF5C939A}" type="datetimeFigureOut">
              <a:rPr lang="en-US"/>
              <a:pPr/>
              <a:t>4/10/2013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DDFE29-EAC2-4089-BB57-2F6D811B33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973C-B39D-448E-A7E9-9E14AD72F753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F51F1-F150-4588-9782-94F8C2F03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C17DB-FF11-415F-98A4-D3587FCB9E52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7F29-E18D-4B42-977B-E8F39DDAD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758D4-8F83-4639-A6C9-3E6C75A37366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F390-E5E8-419C-B8E5-6A8B207C3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2DD3-F472-456E-B3C6-997BBC50B643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555AC-87C2-41B9-B33E-BF89FD536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FB63-F6A8-4CEC-86DE-65B0C9663779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82E6F-8083-4E65-93F3-A75AE0D277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C517-6267-40A1-A5EF-AF3B222C1AC7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37C4-2503-4B2C-9E06-574A8EF6F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C857-1EBE-4F13-8567-DBE441FD4EC8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2BF4-8D5B-4FE9-B49C-9D16F4737A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BFE2C-89EB-49C7-B155-349032044CAA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03D30-820E-4196-902A-73B9B807CF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164A5-031E-4F8B-B1BA-45DB19F4EC52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518A-94BC-4EBE-8AAA-8ABD0163BA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7551E-E946-4CD5-B620-4C5F7D378B6A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6B4F4-C7CC-425E-A914-68FFD51D8F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87438-A30E-466E-9F33-1ACDBCA0BFF2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54DD-932F-426C-9BF9-ADF0635239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9D951B-8BFC-4DCD-8DC6-4ED511757666}" type="datetimeFigureOut">
              <a:rPr lang="en-US"/>
              <a:pPr>
                <a:defRPr/>
              </a:pPr>
              <a:t>4/10/2013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C00F08-6ABE-4DA6-8182-77A7A59CD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ftplanningdevelopment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5638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Workshop 4- April 22, 2013 </a:t>
            </a:r>
            <a:b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Stewardship &amp; Recognition</a:t>
            </a:r>
            <a:b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Building Multi-Generational Relationships with Your Legacy Gift Donors and Their Families</a:t>
            </a:r>
            <a:b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Presented by:  </a:t>
            </a:r>
            <a:br>
              <a:rPr lang="en-US" sz="18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Brian M. Sagrestano, JD, CFRE, President</a:t>
            </a:r>
            <a:br>
              <a:rPr lang="en-US" sz="18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 Gift Planning Development, LLC</a:t>
            </a:r>
            <a:br>
              <a:rPr lang="en-US" sz="180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9" name="Picture 5" descr="CJL LOGO FINAL 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04800"/>
            <a:ext cx="1192213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Measures of Success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1295400"/>
            <a:ext cx="82296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How Are You Measuring Success So Far?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Are You Being Successful?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Sample Activity Measures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Number of visits to discuss legacy gifts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Number of quality contacts with prospects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Number of Society qualifying asks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Number of new Declarations of Intent, Documented Gifts and Realized Gifts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Sample Marketing Measures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Response rates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Number of touches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Number of identified prospects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Your Stewardship Program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371600"/>
            <a:ext cx="82296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Donor Recognition Society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Name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Brand or Mark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Membership Criteria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Set up an endowment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Included in estate plans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Named as beneficiary of trust, life insurance, DAF, lead trust or retirement plan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Created life-income gift for your benefit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Your Stewardship Program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579" name="Content Placeholder 2"/>
          <p:cNvSpPr txBox="1">
            <a:spLocks/>
          </p:cNvSpPr>
          <p:nvPr/>
        </p:nvSpPr>
        <p:spPr bwMode="auto">
          <a:xfrm>
            <a:off x="6096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Donor Recognition Society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New Member Benefits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Thank you letter or personal thank you call from Board President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Thank you letter from the CEO/President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Certificate of Membership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Memento (tied to mission)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Special mention in the annual report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Your Stewardship Program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371600"/>
            <a:ext cx="8229600" cy="5334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Donor Recognition Society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Existing Member Benefits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Listing in the annual report (both before and after death)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Invitation to recognition society event (written, followed up by personal invite from a Board member via telephone)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Invitation to other special organizational events (special recognition-medallion, name tag ribbon, preferential seating or parking)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Birthday card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Annual phone call from Board member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cs typeface="+mn-cs"/>
              </a:rPr>
              <a:t>Social Networking</a:t>
            </a:r>
          </a:p>
          <a:p>
            <a:pPr marL="1257300" lvl="2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Your Stewardship Program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295400"/>
            <a:ext cx="82296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Donor Recognition Society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Existing Member Benefits (cont.)</a:t>
            </a:r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Newsletter</a:t>
            </a:r>
          </a:p>
          <a:p>
            <a:pPr marL="1714500" lvl="3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Donor profiles showing the impact and outcome of gifts, as well as donor motivations to make gifts; do not highlight how gift vehicles or tools work</a:t>
            </a:r>
          </a:p>
          <a:p>
            <a:pPr marL="1714500" lvl="3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Articles that are generally helpful to your donors around financial planning</a:t>
            </a:r>
          </a:p>
          <a:p>
            <a:pPr marL="1714500" lvl="3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Tax law updates</a:t>
            </a:r>
          </a:p>
          <a:p>
            <a:pPr marL="1714500" lvl="3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Contact information</a:t>
            </a:r>
          </a:p>
          <a:p>
            <a:pPr marL="1714500" lvl="3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Send to all members and those who have inquired about a legacy gift in last five years and to good legacy prospects</a:t>
            </a:r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Your Stewardship Program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371600"/>
            <a:ext cx="82296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Donor Recognition Society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Stewardship doesn’t end after lifetime </a:t>
            </a:r>
          </a:p>
          <a:p>
            <a:pPr lvl="2"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Acknowledgement to family</a:t>
            </a:r>
          </a:p>
          <a:p>
            <a:pPr lvl="2"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Collection of gift</a:t>
            </a:r>
          </a:p>
          <a:p>
            <a:pPr lvl="2"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Funds to put to purpose donor intended</a:t>
            </a:r>
          </a:p>
          <a:p>
            <a:pPr lvl="2"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Recognition after death</a:t>
            </a:r>
          </a:p>
          <a:p>
            <a:pPr lvl="2"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Ongoing connection with family to show long-term impact of gift (stewardship)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Your Stewardship Program</a:t>
            </a:r>
          </a:p>
        </p:txBody>
      </p:sp>
      <p:sp>
        <p:nvSpPr>
          <p:cNvPr id="28674" name="Content Placeholder 2"/>
          <p:cNvSpPr txBox="1">
            <a:spLocks/>
          </p:cNvSpPr>
          <p:nvPr/>
        </p:nvSpPr>
        <p:spPr bwMode="auto">
          <a:xfrm>
            <a:off x="6096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Print Materials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Brochure (can be very basic)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Reply Card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Member Roster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Information Sheet (for donor to return to you with information about their gift)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Your Stewardship Program</a:t>
            </a:r>
          </a:p>
        </p:txBody>
      </p:sp>
      <p:sp>
        <p:nvSpPr>
          <p:cNvPr id="30722" name="Content Placeholder 2"/>
          <p:cNvSpPr txBox="1">
            <a:spLocks/>
          </p:cNvSpPr>
          <p:nvPr/>
        </p:nvSpPr>
        <p:spPr bwMode="auto">
          <a:xfrm>
            <a:off x="228600" y="11430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Homework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Draft for your organization a donor-centered plan for your stewardship society including all of the key elements: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Name of Society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Brand or Mark for Society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Membership Criteria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New and Existing</a:t>
            </a:r>
            <a:r>
              <a:rPr lang="en-US"/>
              <a:t> </a:t>
            </a:r>
            <a:r>
              <a:rPr lang="en-US">
                <a:latin typeface="Calibri" pitchFamily="34" charset="0"/>
              </a:rPr>
              <a:t>Member Benefits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Marketing and Publications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Thank You and Follow Up System (for Donor, Family, Next Generation)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Activities and Events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Information Sheet (for donor to return to you with information on their gift)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Society Member Roster (Both legacy donors pre-CJL and post-CJL launch)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Decide which professional in organization will track gifts and report to Ilana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Homework due on or before </a:t>
            </a:r>
            <a:r>
              <a:rPr lang="en-US" b="1">
                <a:latin typeface="Calibri" pitchFamily="34" charset="0"/>
              </a:rPr>
              <a:t>June 1, 2013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endParaRPr lang="en-US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5638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Questions?</a:t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Brian M. Sagrestano, JD, CFRE 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Gift Planning Development, LLC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 Chestnut Place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 Hartford, NY 13413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315.292.1335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brian@giftplanningdevelopment.com</a:t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www.giftplanningdevelopment.com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Key Elements to Effective Stewardship and Donor Recognition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How to Ensure the Continuation of Your Legacy Giving Program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Long-Term Measures of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 Stewardship Programs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295400"/>
            <a:ext cx="8229600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Objectives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Organizational commitment to relationship building and donor-centered fundraising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Stewardship is everyone’s job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Every professional and volunteer must commit to making donors feel appreciated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Follow through on long-term outcomes donors seek to create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Retention, renewal and enhancement of support over a lifetime and in perpetuity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 Stewardship Programs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371600"/>
            <a:ext cx="82296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Result: Donors who…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Feel appreciated and respected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Are more engaged by your mission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Give to meet organizational needs and priorities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Increase their support over a lifetime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Utilize a variety of tools to maximize their philanthropy in a tax efficient way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Maintain or increase their level of engagement or activity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Encourage others, including their children, to become involved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 Stewardship Programs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6096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Facilitated Discussion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Do professionals and volunteer leaders understand their roles?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How are you thanking people for gifts of 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Time?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Treasure?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Talent?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 Stewardship Programs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5" name="Content Placeholder 2"/>
          <p:cNvSpPr txBox="1">
            <a:spLocks/>
          </p:cNvSpPr>
          <p:nvPr/>
        </p:nvSpPr>
        <p:spPr bwMode="auto">
          <a:xfrm>
            <a:off x="6096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Facilitated Discussion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Who thanks your supporters for their gifts?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How do you demonstrate that legacy gifts live on in perpetuity?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How do you report back on the immediate impact and long-term outcomes from gifts?</a:t>
            </a:r>
          </a:p>
          <a:p>
            <a:pPr marL="800100" lvl="1" indent="-342900">
              <a:spcBef>
                <a:spcPct val="20000"/>
              </a:spcBef>
            </a:pPr>
            <a:endParaRPr lang="en-US" sz="320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320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Effective Stewardship Programs</a:t>
            </a:r>
            <a:br>
              <a:rPr lang="en-US" dirty="0" smtClean="0"/>
            </a:br>
            <a:r>
              <a:rPr lang="en-US" dirty="0" smtClean="0"/>
              <a:t>Charity Water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 Stewardship Programs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3" name="Content Placeholder 2"/>
          <p:cNvSpPr txBox="1">
            <a:spLocks/>
          </p:cNvSpPr>
          <p:nvPr/>
        </p:nvSpPr>
        <p:spPr bwMode="auto">
          <a:xfrm>
            <a:off x="6096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Facilitated Discussion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What stewardship events do you offer and how do they reinforce outcomes?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What tools do you use for recognizing legacy donors and how are they working?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Newsletter/Annual Report/Donor Recognition Society?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 Stewardship Programs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7" name="Content Placeholder 2"/>
          <p:cNvSpPr txBox="1">
            <a:spLocks/>
          </p:cNvSpPr>
          <p:nvPr/>
        </p:nvSpPr>
        <p:spPr bwMode="auto">
          <a:xfrm>
            <a:off x="6096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Hallmarks of Successful Programs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Consistent and comprehensive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Meaningful engagement of donor and family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Donors feel appreciated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latin typeface="Calibri" pitchFamily="34" charset="0"/>
              </a:rPr>
              <a:t>Begins cultivation process for next gift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</TotalTime>
  <Words>748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     Workshop 4- April 22, 2013  Stewardship &amp; Recognition  Building Multi-Generational Relationships with Your Legacy Gift Donors and Their Families  Presented by:   Brian M. Sagrestano, JD, CFRE, President  Gift Planning Development, LLC    </vt:lpstr>
      <vt:lpstr>Agenda</vt:lpstr>
      <vt:lpstr>Effective Stewardship Programs</vt:lpstr>
      <vt:lpstr>Effective Stewardship Programs</vt:lpstr>
      <vt:lpstr>Effective Stewardship Programs</vt:lpstr>
      <vt:lpstr>Effective Stewardship Programs</vt:lpstr>
      <vt:lpstr>Effective Stewardship Programs Charity Water Example</vt:lpstr>
      <vt:lpstr>Effective Stewardship Programs</vt:lpstr>
      <vt:lpstr>Effective Stewardship Programs</vt:lpstr>
      <vt:lpstr>Measures of Success</vt:lpstr>
      <vt:lpstr>Building Your Stewardship Program</vt:lpstr>
      <vt:lpstr>Building Your Stewardship Program</vt:lpstr>
      <vt:lpstr>Building Your Stewardship Program</vt:lpstr>
      <vt:lpstr>Building Your Stewardship Program</vt:lpstr>
      <vt:lpstr>Building Your Stewardship Program</vt:lpstr>
      <vt:lpstr>Building Your Stewardship Program</vt:lpstr>
      <vt:lpstr>Building Your Stewardship Program</vt:lpstr>
      <vt:lpstr>   Questions?    Brian M. Sagrestano, JD, CFRE   Gift Planning Development, LLC  100 Chestnut Place New Hartford, NY 13413 315.292.1335 brian@giftplanningdevelopment.com www.giftplanningdevelopment.com  </vt:lpstr>
    </vt:vector>
  </TitlesOfParts>
  <Company>JFGA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Sagrestano</dc:creator>
  <cp:keywords>`</cp:keywords>
  <cp:lastModifiedBy>ISaposnik</cp:lastModifiedBy>
  <cp:revision>55</cp:revision>
  <dcterms:created xsi:type="dcterms:W3CDTF">2010-10-27T17:11:11Z</dcterms:created>
  <dcterms:modified xsi:type="dcterms:W3CDTF">2013-04-10T15:38:20Z</dcterms:modified>
</cp:coreProperties>
</file>